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4"/>
  </p:notesMasterIdLst>
  <p:handoutMasterIdLst>
    <p:handoutMasterId r:id="rId15"/>
  </p:handoutMasterIdLst>
  <p:sldIdLst>
    <p:sldId id="256" r:id="rId2"/>
    <p:sldId id="258" r:id="rId3"/>
    <p:sldId id="261" r:id="rId4"/>
    <p:sldId id="306" r:id="rId5"/>
    <p:sldId id="307" r:id="rId6"/>
    <p:sldId id="308" r:id="rId7"/>
    <p:sldId id="309" r:id="rId8"/>
    <p:sldId id="310" r:id="rId9"/>
    <p:sldId id="311" r:id="rId10"/>
    <p:sldId id="312" r:id="rId11"/>
    <p:sldId id="313" r:id="rId12"/>
    <p:sldId id="299" r:id="rId1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rednji stil 4 - Isticanj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88" d="100"/>
          <a:sy n="88" d="100"/>
        </p:scale>
        <p:origin x="5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35A47B-3E18-490A-9D85-FC9D79999322}" type="datetimeFigureOut">
              <a:rPr lang="hr-HR" smtClean="0"/>
              <a:t>7.4.2021.</a:t>
            </a:fld>
            <a:endParaRPr lang="hr-HR"/>
          </a:p>
        </p:txBody>
      </p:sp>
      <p:sp>
        <p:nvSpPr>
          <p:cNvPr id="4" name="Rezervirano mjesto podnožj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5" name="Rezervirano mjesto broja slajd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60C7A9-9DB4-4D9A-805B-687792D477C9}" type="slidenum">
              <a:rPr lang="hr-HR" smtClean="0"/>
              <a:t>‹#›</a:t>
            </a:fld>
            <a:endParaRPr lang="hr-HR"/>
          </a:p>
        </p:txBody>
      </p:sp>
    </p:spTree>
    <p:extLst>
      <p:ext uri="{BB962C8B-B14F-4D97-AF65-F5344CB8AC3E}">
        <p14:creationId xmlns:p14="http://schemas.microsoft.com/office/powerpoint/2010/main" val="25625841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7165F-2D29-460C-96E4-3CF9C7265FDC}" type="datetimeFigureOut">
              <a:rPr lang="hr-HR" smtClean="0"/>
              <a:t>7.4.2021.</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BA6D2-2609-4C72-ACA7-C30525B019F3}" type="slidenum">
              <a:rPr lang="hr-HR" smtClean="0"/>
              <a:t>‹#›</a:t>
            </a:fld>
            <a:endParaRPr lang="hr-HR"/>
          </a:p>
        </p:txBody>
      </p:sp>
    </p:spTree>
    <p:extLst>
      <p:ext uri="{BB962C8B-B14F-4D97-AF65-F5344CB8AC3E}">
        <p14:creationId xmlns:p14="http://schemas.microsoft.com/office/powerpoint/2010/main" val="120807359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hr-HR" smtClean="0"/>
              <a:t>Uredite stil naslova matrice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4DE43863-0090-4F13-8477-83A5C1086B87}"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1658323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hr-HR" smtClean="0"/>
              <a:t>Uredite stil naslova matrice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hr-HR" smtClean="0"/>
              <a:t>Kliknite ikonu da biste dodali  sliku</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EB29DC5F-BC02-47A7-9568-CD14B9F0E4DE}" type="datetime1">
              <a:rPr lang="hr-HR" smtClean="0"/>
              <a:t>7.4.2021.</a:t>
            </a:fld>
            <a:endParaRPr lang="hr-HR"/>
          </a:p>
        </p:txBody>
      </p:sp>
      <p:sp>
        <p:nvSpPr>
          <p:cNvPr id="6" name="Footer Placeholder 5"/>
          <p:cNvSpPr>
            <a:spLocks noGrp="1"/>
          </p:cNvSpPr>
          <p:nvPr>
            <p:ph type="ftr" sz="quarter" idx="11"/>
          </p:nvPr>
        </p:nvSpPr>
        <p:spPr/>
        <p:txBody>
          <a:bodyPr/>
          <a:lstStyle/>
          <a:p>
            <a:r>
              <a:rPr lang="hr-HR" smtClean="0"/>
              <a:t>Nastvanik savjetnik, Antonio Čmelak, mag.oec. rujna 2020.</a:t>
            </a:r>
            <a:endParaRPr lang="hr-HR"/>
          </a:p>
        </p:txBody>
      </p:sp>
      <p:sp>
        <p:nvSpPr>
          <p:cNvPr id="7" name="Slide Number Placeholder 6"/>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1898693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hr-HR" smtClean="0"/>
              <a:t>Uredite stil naslova matrice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hr-HR" smtClean="0"/>
              <a:t>Uredite stilove teksta matrice</a:t>
            </a:r>
          </a:p>
        </p:txBody>
      </p:sp>
      <p:sp>
        <p:nvSpPr>
          <p:cNvPr id="4" name="Date Placeholder 3"/>
          <p:cNvSpPr>
            <a:spLocks noGrp="1"/>
          </p:cNvSpPr>
          <p:nvPr>
            <p:ph type="dt" sz="half" idx="10"/>
          </p:nvPr>
        </p:nvSpPr>
        <p:spPr/>
        <p:txBody>
          <a:bodyPr/>
          <a:lstStyle/>
          <a:p>
            <a:fld id="{E5F15041-EA15-451A-AE13-568811478F9F}"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2428331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hr-HR" smtClean="0"/>
              <a:t>Uredite stil naslova matrice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hr-HR" smtClean="0"/>
              <a:t>Uredite stilove teksta matrice</a:t>
            </a:r>
          </a:p>
        </p:txBody>
      </p:sp>
      <p:sp>
        <p:nvSpPr>
          <p:cNvPr id="2" name="Date Placeholder 1"/>
          <p:cNvSpPr>
            <a:spLocks noGrp="1"/>
          </p:cNvSpPr>
          <p:nvPr>
            <p:ph type="dt" sz="half" idx="10"/>
          </p:nvPr>
        </p:nvSpPr>
        <p:spPr/>
        <p:txBody>
          <a:bodyPr/>
          <a:lstStyle/>
          <a:p>
            <a:fld id="{17D57B20-DEB7-4357-BA5F-C6AC22799375}" type="datetime1">
              <a:rPr lang="hr-HR" smtClean="0"/>
              <a:t>7.4.2021.</a:t>
            </a:fld>
            <a:endParaRPr lang="hr-HR"/>
          </a:p>
        </p:txBody>
      </p:sp>
      <p:sp>
        <p:nvSpPr>
          <p:cNvPr id="3" name="Footer Placeholder 2"/>
          <p:cNvSpPr>
            <a:spLocks noGrp="1"/>
          </p:cNvSpPr>
          <p:nvPr>
            <p:ph type="ftr" sz="quarter" idx="11"/>
          </p:nvPr>
        </p:nvSpPr>
        <p:spPr/>
        <p:txBody>
          <a:bodyPr/>
          <a:lstStyle/>
          <a:p>
            <a:r>
              <a:rPr lang="hr-HR" smtClean="0"/>
              <a:t>Nastvanik savjetnik, Antonio Čmelak, mag.oec. rujna 2020.</a:t>
            </a:r>
            <a:endParaRPr lang="hr-HR"/>
          </a:p>
        </p:txBody>
      </p:sp>
      <p:sp>
        <p:nvSpPr>
          <p:cNvPr id="4" name="Slide Number Placeholder 3"/>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4239055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886B7DCA-425F-47EA-8AE6-BB25FA4732D6}"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540874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5A109AAD-D1A9-4F91-9533-3F5FCC4BFE0B}"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50706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hr-HR" smtClean="0"/>
              <a:t>Uredite stil naslova matrice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C5AD36D4-2148-4938-9CB5-1D15CCD46ECD}"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264130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hr-HR" smtClean="0"/>
              <a:t>Uredite stil naslova matrice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3C94A321-BD3D-4C2F-BEBD-843E20FDAB80}" type="datetime1">
              <a:rPr lang="hr-HR" smtClean="0"/>
              <a:t>7.4.2021.</a:t>
            </a:fld>
            <a:endParaRPr lang="hr-HR"/>
          </a:p>
        </p:txBody>
      </p:sp>
      <p:sp>
        <p:nvSpPr>
          <p:cNvPr id="5" name="Footer Placeholder 4"/>
          <p:cNvSpPr>
            <a:spLocks noGrp="1"/>
          </p:cNvSpPr>
          <p:nvPr>
            <p:ph type="ftr" sz="quarter" idx="11"/>
          </p:nvPr>
        </p:nvSpPr>
        <p:spPr/>
        <p:txBody>
          <a:bodyPr/>
          <a:lstStyle/>
          <a:p>
            <a:r>
              <a:rPr lang="hr-HR" smtClean="0"/>
              <a:t>Nastvanik savjetnik, Antonio Čmelak, mag.oec. rujna 2020.</a:t>
            </a:r>
            <a:endParaRPr lang="hr-HR"/>
          </a:p>
        </p:txBody>
      </p:sp>
      <p:sp>
        <p:nvSpPr>
          <p:cNvPr id="6" name="Slide Number Placeholder 5"/>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118744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2AD54AD5-27A4-4FEB-939D-F816F7F6F5F2}" type="datetime1">
              <a:rPr lang="hr-HR" smtClean="0"/>
              <a:t>7.4.2021.</a:t>
            </a:fld>
            <a:endParaRPr lang="hr-HR"/>
          </a:p>
        </p:txBody>
      </p:sp>
      <p:sp>
        <p:nvSpPr>
          <p:cNvPr id="6" name="Footer Placeholder 5"/>
          <p:cNvSpPr>
            <a:spLocks noGrp="1"/>
          </p:cNvSpPr>
          <p:nvPr>
            <p:ph type="ftr" sz="quarter" idx="11"/>
          </p:nvPr>
        </p:nvSpPr>
        <p:spPr/>
        <p:txBody>
          <a:bodyPr/>
          <a:lstStyle/>
          <a:p>
            <a:r>
              <a:rPr lang="hr-HR" smtClean="0"/>
              <a:t>Nastvanik savjetnik, Antonio Čmelak, mag.oec. rujna 2020.</a:t>
            </a:r>
            <a:endParaRPr lang="hr-HR"/>
          </a:p>
        </p:txBody>
      </p:sp>
      <p:sp>
        <p:nvSpPr>
          <p:cNvPr id="7" name="Slide Number Placeholder 6"/>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71089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hr-HR" smtClean="0"/>
              <a:t>Uredite stil naslova matrice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E574769C-2063-45C5-A5F8-F6F3AF6E738E}" type="datetime1">
              <a:rPr lang="hr-HR" smtClean="0"/>
              <a:t>7.4.2021.</a:t>
            </a:fld>
            <a:endParaRPr lang="hr-HR"/>
          </a:p>
        </p:txBody>
      </p:sp>
      <p:sp>
        <p:nvSpPr>
          <p:cNvPr id="8" name="Footer Placeholder 7"/>
          <p:cNvSpPr>
            <a:spLocks noGrp="1"/>
          </p:cNvSpPr>
          <p:nvPr>
            <p:ph type="ftr" sz="quarter" idx="11"/>
          </p:nvPr>
        </p:nvSpPr>
        <p:spPr/>
        <p:txBody>
          <a:bodyPr/>
          <a:lstStyle/>
          <a:p>
            <a:r>
              <a:rPr lang="hr-HR" smtClean="0"/>
              <a:t>Nastvanik savjetnik, Antonio Čmelak, mag.oec. rujna 2020.</a:t>
            </a:r>
            <a:endParaRPr lang="hr-HR"/>
          </a:p>
        </p:txBody>
      </p:sp>
      <p:sp>
        <p:nvSpPr>
          <p:cNvPr id="9" name="Slide Number Placeholder 8"/>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37815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0DBA2BAE-E80F-4496-BE9A-9CFE78E93AD8}" type="datetime1">
              <a:rPr lang="hr-HR" smtClean="0"/>
              <a:t>7.4.2021.</a:t>
            </a:fld>
            <a:endParaRPr lang="hr-HR"/>
          </a:p>
        </p:txBody>
      </p:sp>
      <p:sp>
        <p:nvSpPr>
          <p:cNvPr id="4" name="Footer Placeholder 3"/>
          <p:cNvSpPr>
            <a:spLocks noGrp="1"/>
          </p:cNvSpPr>
          <p:nvPr>
            <p:ph type="ftr" sz="quarter" idx="11"/>
          </p:nvPr>
        </p:nvSpPr>
        <p:spPr/>
        <p:txBody>
          <a:bodyPr/>
          <a:lstStyle/>
          <a:p>
            <a:r>
              <a:rPr lang="hr-HR" smtClean="0"/>
              <a:t>Nastvanik savjetnik, Antonio Čmelak, mag.oec. rujna 2020.</a:t>
            </a:r>
            <a:endParaRPr lang="hr-HR"/>
          </a:p>
        </p:txBody>
      </p:sp>
      <p:sp>
        <p:nvSpPr>
          <p:cNvPr id="5" name="Slide Number Placeholder 4"/>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53890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53EA4-FC90-4BD7-BBC4-CD1D9C512D19}" type="datetime1">
              <a:rPr lang="hr-HR" smtClean="0"/>
              <a:t>7.4.2021.</a:t>
            </a:fld>
            <a:endParaRPr lang="hr-HR"/>
          </a:p>
        </p:txBody>
      </p:sp>
      <p:sp>
        <p:nvSpPr>
          <p:cNvPr id="3" name="Footer Placeholder 2"/>
          <p:cNvSpPr>
            <a:spLocks noGrp="1"/>
          </p:cNvSpPr>
          <p:nvPr>
            <p:ph type="ftr" sz="quarter" idx="11"/>
          </p:nvPr>
        </p:nvSpPr>
        <p:spPr/>
        <p:txBody>
          <a:bodyPr/>
          <a:lstStyle/>
          <a:p>
            <a:r>
              <a:rPr lang="hr-HR" smtClean="0"/>
              <a:t>Nastvanik savjetnik, Antonio Čmelak, mag.oec. rujna 2020.</a:t>
            </a:r>
            <a:endParaRPr lang="hr-HR"/>
          </a:p>
        </p:txBody>
      </p:sp>
      <p:sp>
        <p:nvSpPr>
          <p:cNvPr id="4" name="Slide Number Placeholder 3"/>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71019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hr-HR" smtClean="0"/>
              <a:t>Uredite stil naslova matrice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E48C4F23-C3D7-4A6A-B098-252D5B9F929F}" type="datetime1">
              <a:rPr lang="hr-HR" smtClean="0"/>
              <a:t>7.4.2021.</a:t>
            </a:fld>
            <a:endParaRPr lang="hr-HR"/>
          </a:p>
        </p:txBody>
      </p:sp>
      <p:sp>
        <p:nvSpPr>
          <p:cNvPr id="6" name="Footer Placeholder 5"/>
          <p:cNvSpPr>
            <a:spLocks noGrp="1"/>
          </p:cNvSpPr>
          <p:nvPr>
            <p:ph type="ftr" sz="quarter" idx="11"/>
          </p:nvPr>
        </p:nvSpPr>
        <p:spPr/>
        <p:txBody>
          <a:bodyPr/>
          <a:lstStyle/>
          <a:p>
            <a:r>
              <a:rPr lang="hr-HR" smtClean="0"/>
              <a:t>Nastvanik savjetnik, Antonio Čmelak, mag.oec. rujna 2020.</a:t>
            </a:r>
            <a:endParaRPr lang="hr-HR"/>
          </a:p>
        </p:txBody>
      </p:sp>
      <p:sp>
        <p:nvSpPr>
          <p:cNvPr id="7" name="Slide Number Placeholder 6"/>
          <p:cNvSpPr>
            <a:spLocks noGrp="1"/>
          </p:cNvSpPr>
          <p:nvPr>
            <p:ph type="sldNum" sz="quarter" idx="12"/>
          </p:nvPr>
        </p:nvSpPr>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777385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hr-HR" smtClean="0"/>
              <a:t>Uredite stil naslova matrice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hr-HR" smtClean="0"/>
              <a:t>Kliknite ikonu da biste dodali  sliku</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a:xfrm>
            <a:off x="3885810" y="6041362"/>
            <a:ext cx="976879" cy="365125"/>
          </a:xfrm>
        </p:spPr>
        <p:txBody>
          <a:bodyPr/>
          <a:lstStyle/>
          <a:p>
            <a:fld id="{47C1F59A-0AD8-4D3B-BCCA-5DD9F40D9B83}" type="datetime1">
              <a:rPr lang="hr-HR" smtClean="0"/>
              <a:t>7.4.2021.</a:t>
            </a:fld>
            <a:endParaRPr lang="hr-HR"/>
          </a:p>
        </p:txBody>
      </p:sp>
      <p:sp>
        <p:nvSpPr>
          <p:cNvPr id="6" name="Footer Placeholder 5"/>
          <p:cNvSpPr>
            <a:spLocks noGrp="1"/>
          </p:cNvSpPr>
          <p:nvPr>
            <p:ph type="ftr" sz="quarter" idx="11"/>
          </p:nvPr>
        </p:nvSpPr>
        <p:spPr>
          <a:xfrm>
            <a:off x="590396" y="6041362"/>
            <a:ext cx="3295413" cy="365125"/>
          </a:xfrm>
        </p:spPr>
        <p:txBody>
          <a:bodyPr/>
          <a:lstStyle/>
          <a:p>
            <a:r>
              <a:rPr lang="hr-HR" smtClean="0"/>
              <a:t>Nastvanik savjetnik, Antonio Čmelak, mag.oec. rujna 2020.</a:t>
            </a:r>
            <a:endParaRPr lang="hr-HR"/>
          </a:p>
        </p:txBody>
      </p:sp>
      <p:sp>
        <p:nvSpPr>
          <p:cNvPr id="7" name="Slide Number Placeholder 6"/>
          <p:cNvSpPr>
            <a:spLocks noGrp="1"/>
          </p:cNvSpPr>
          <p:nvPr>
            <p:ph type="sldNum" sz="quarter" idx="12"/>
          </p:nvPr>
        </p:nvSpPr>
        <p:spPr>
          <a:xfrm>
            <a:off x="4862689" y="5915888"/>
            <a:ext cx="1062155" cy="490599"/>
          </a:xfrm>
        </p:spPr>
        <p:txBody>
          <a:bodyPr/>
          <a:lstStyle/>
          <a:p>
            <a:fld id="{42CA12C3-A454-4559-8E8A-6366B97801B1}" type="slidenum">
              <a:rPr lang="hr-HR" smtClean="0"/>
              <a:t>‹#›</a:t>
            </a:fld>
            <a:endParaRPr lang="hr-HR"/>
          </a:p>
        </p:txBody>
      </p:sp>
    </p:spTree>
    <p:extLst>
      <p:ext uri="{BB962C8B-B14F-4D97-AF65-F5344CB8AC3E}">
        <p14:creationId xmlns:p14="http://schemas.microsoft.com/office/powerpoint/2010/main" val="31684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hr-HR" smtClean="0"/>
              <a:t>Uredite stil naslova matrice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hr-HR" smtClean="0"/>
              <a:t>Nastvanik savjetnik, Antonio Čmelak, mag.oec. rujna 2020.</a:t>
            </a:r>
            <a:endParaRPr lang="hr-H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A8977F53-3143-4316-83E7-A6088377CF9B}" type="datetime1">
              <a:rPr lang="hr-HR" smtClean="0"/>
              <a:t>7.4.2021.</a:t>
            </a:fld>
            <a:endParaRPr lang="hr-H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2CA12C3-A454-4559-8E8A-6366B97801B1}" type="slidenum">
              <a:rPr lang="hr-HR" smtClean="0"/>
              <a:t>‹#›</a:t>
            </a:fld>
            <a:endParaRPr lang="hr-HR"/>
          </a:p>
        </p:txBody>
      </p:sp>
    </p:spTree>
    <p:extLst>
      <p:ext uri="{BB962C8B-B14F-4D97-AF65-F5344CB8AC3E}">
        <p14:creationId xmlns:p14="http://schemas.microsoft.com/office/powerpoint/2010/main" val="2351663333"/>
      </p:ext>
    </p:extLst>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00595" y="705395"/>
            <a:ext cx="11563518" cy="3230880"/>
          </a:xfrm>
        </p:spPr>
        <p:txBody>
          <a:bodyPr/>
          <a:lstStyle/>
          <a:p>
            <a:pPr algn="ctr">
              <a:spcAft>
                <a:spcPts val="1200"/>
              </a:spcAft>
            </a:pPr>
            <a:r>
              <a:rPr lang="hr-HR" sz="3600" dirty="0" smtClean="0">
                <a:solidFill>
                  <a:schemeClr val="bg1"/>
                </a:solidFill>
              </a:rPr>
              <a:t>Program </a:t>
            </a:r>
            <a:br>
              <a:rPr lang="hr-HR" sz="3600" dirty="0" smtClean="0">
                <a:solidFill>
                  <a:schemeClr val="bg1"/>
                </a:solidFill>
              </a:rPr>
            </a:br>
            <a:r>
              <a:rPr lang="hr-HR" sz="3600" dirty="0" smtClean="0">
                <a:solidFill>
                  <a:schemeClr val="bg1"/>
                </a:solidFill>
              </a:rPr>
              <a:t>„</a:t>
            </a:r>
            <a:r>
              <a:rPr lang="hr-HR" sz="3600" i="1" dirty="0" smtClean="0">
                <a:solidFill>
                  <a:schemeClr val="bg1"/>
                </a:solidFill>
              </a:rPr>
              <a:t>Potpora edukaciji i napredovanju nastavnika</a:t>
            </a:r>
            <a:r>
              <a:rPr lang="hr-HR" sz="3600" dirty="0" smtClean="0">
                <a:solidFill>
                  <a:schemeClr val="bg1"/>
                </a:solidFill>
              </a:rPr>
              <a:t>”</a:t>
            </a:r>
            <a:r>
              <a:rPr lang="hr-HR" dirty="0" smtClean="0"/>
              <a:t/>
            </a:r>
            <a:br>
              <a:rPr lang="hr-HR" dirty="0" smtClean="0"/>
            </a:br>
            <a:r>
              <a:rPr lang="hr-HR" sz="2000" dirty="0" smtClean="0"/>
              <a:t/>
            </a:r>
            <a:br>
              <a:rPr lang="hr-HR" sz="2000" dirty="0" smtClean="0"/>
            </a:br>
            <a:r>
              <a:rPr lang="hr-HR" dirty="0"/>
              <a:t>I</a:t>
            </a:r>
            <a:r>
              <a:rPr lang="hr-HR" dirty="0" smtClean="0"/>
              <a:t>zmjena </a:t>
            </a:r>
            <a:r>
              <a:rPr lang="hr-HR" dirty="0" smtClean="0"/>
              <a:t>pravilnika o napredovanju</a:t>
            </a:r>
            <a:endParaRPr lang="hr-HR" dirty="0"/>
          </a:p>
        </p:txBody>
      </p:sp>
      <p:sp>
        <p:nvSpPr>
          <p:cNvPr id="3" name="Podnaslov 2"/>
          <p:cNvSpPr>
            <a:spLocks noGrp="1"/>
          </p:cNvSpPr>
          <p:nvPr>
            <p:ph type="subTitle" idx="1"/>
          </p:nvPr>
        </p:nvSpPr>
        <p:spPr>
          <a:xfrm>
            <a:off x="810001" y="5324389"/>
            <a:ext cx="5585900" cy="1172205"/>
          </a:xfrm>
        </p:spPr>
        <p:txBody>
          <a:bodyPr>
            <a:normAutofit lnSpcReduction="10000"/>
          </a:bodyPr>
          <a:lstStyle/>
          <a:p>
            <a:r>
              <a:rPr lang="hr-HR" dirty="0" smtClean="0"/>
              <a:t>Nastavnik savjetnik, Antonio </a:t>
            </a:r>
            <a:r>
              <a:rPr lang="hr-HR" dirty="0" err="1" smtClean="0"/>
              <a:t>Čmelak</a:t>
            </a:r>
            <a:r>
              <a:rPr lang="hr-HR" dirty="0" smtClean="0"/>
              <a:t>, </a:t>
            </a:r>
            <a:r>
              <a:rPr lang="hr-HR" dirty="0" err="1" smtClean="0"/>
              <a:t>mag.oec</a:t>
            </a:r>
            <a:r>
              <a:rPr lang="hr-HR" dirty="0" smtClean="0"/>
              <a:t>.</a:t>
            </a:r>
          </a:p>
          <a:p>
            <a:r>
              <a:rPr lang="hr-HR" dirty="0" smtClean="0"/>
              <a:t>Srednja škola Donji Miholjac</a:t>
            </a:r>
          </a:p>
          <a:p>
            <a:r>
              <a:rPr lang="hr-HR" dirty="0" smtClean="0"/>
              <a:t>7</a:t>
            </a:r>
            <a:r>
              <a:rPr lang="hr-HR" dirty="0" smtClean="0"/>
              <a:t>.travnja </a:t>
            </a:r>
            <a:r>
              <a:rPr lang="hr-HR" dirty="0" smtClean="0"/>
              <a:t>2021</a:t>
            </a:r>
            <a:r>
              <a:rPr lang="hr-HR" dirty="0" smtClean="0"/>
              <a:t>. godine</a:t>
            </a:r>
            <a:endParaRPr lang="hr-HR"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19261" y="5120822"/>
            <a:ext cx="1431640" cy="1440000"/>
          </a:xfrm>
          <a:prstGeom prst="rect">
            <a:avLst/>
          </a:prstGeom>
        </p:spPr>
      </p:pic>
    </p:spTree>
    <p:extLst>
      <p:ext uri="{BB962C8B-B14F-4D97-AF65-F5344CB8AC3E}">
        <p14:creationId xmlns:p14="http://schemas.microsoft.com/office/powerpoint/2010/main" val="1400037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Postupak napredovanja</a:t>
            </a:r>
            <a:endParaRPr lang="hr-HR" sz="3600" dirty="0">
              <a:solidFill>
                <a:schemeClr val="bg1"/>
              </a:solidFill>
            </a:endParaRPr>
          </a:p>
        </p:txBody>
      </p:sp>
      <p:sp>
        <p:nvSpPr>
          <p:cNvPr id="3" name="Rezervirano mjesto sadržaja 2"/>
          <p:cNvSpPr>
            <a:spLocks noGrp="1"/>
          </p:cNvSpPr>
          <p:nvPr>
            <p:ph idx="1"/>
          </p:nvPr>
        </p:nvSpPr>
        <p:spPr>
          <a:xfrm>
            <a:off x="696788" y="1915886"/>
            <a:ext cx="11197552" cy="4606833"/>
          </a:xfrm>
        </p:spPr>
        <p:txBody>
          <a:bodyPr>
            <a:normAutofit/>
          </a:bodyPr>
          <a:lstStyle/>
          <a:p>
            <a:pPr>
              <a:spcAft>
                <a:spcPts val="2400"/>
              </a:spcAft>
              <a:buFont typeface="Arial" panose="020B0604020202020204" pitchFamily="34" charset="0"/>
              <a:buChar char="•"/>
            </a:pPr>
            <a:r>
              <a:rPr lang="hr-HR" sz="2800" b="1" dirty="0" smtClean="0"/>
              <a:t>U dužnostima se briše sudjelovanje u e-savjetovanju te se kod objave javnih i besplatno dostupnih materijala briše riječ „digitalni” </a:t>
            </a:r>
            <a:r>
              <a:rPr lang="hr-HR" sz="2400" b="1" i="1" dirty="0">
                <a:solidFill>
                  <a:srgbClr val="FFFF00"/>
                </a:solidFill>
              </a:rPr>
              <a:t>(</a:t>
            </a:r>
            <a:r>
              <a:rPr lang="hr-HR" sz="2400" b="1" i="1" dirty="0">
                <a:solidFill>
                  <a:srgbClr val="FFFF00"/>
                </a:solidFill>
              </a:rPr>
              <a:t>u </a:t>
            </a:r>
            <a:r>
              <a:rPr lang="hr-HR" sz="2400" b="1" i="1" dirty="0">
                <a:solidFill>
                  <a:srgbClr val="FFFF00"/>
                </a:solidFill>
              </a:rPr>
              <a:t>prijevodu znači da mogu biti i u pisanom obliku, ali je upitno kako su u takvom obliku javno </a:t>
            </a:r>
            <a:r>
              <a:rPr lang="hr-HR" sz="2400" b="1" i="1" dirty="0" smtClean="0">
                <a:solidFill>
                  <a:srgbClr val="FFFF00"/>
                </a:solidFill>
              </a:rPr>
              <a:t>besplatno dostupni)</a:t>
            </a:r>
            <a:endParaRPr lang="hr-HR" sz="2400" b="1" dirty="0" smtClean="0"/>
          </a:p>
          <a:p>
            <a:pPr>
              <a:spcAft>
                <a:spcPts val="2400"/>
              </a:spcAft>
              <a:buFont typeface="Arial" panose="020B0604020202020204" pitchFamily="34" charset="0"/>
              <a:buChar char="•"/>
            </a:pPr>
            <a:r>
              <a:rPr lang="hr-HR" sz="2800" b="1" dirty="0" smtClean="0"/>
              <a:t>Za ravnatelje s 15 godina iskustva na tom radnom mjestu postoji mogućnost napredovanja u zvanje savjetnika po drugačijim kriterijima</a:t>
            </a:r>
            <a:endParaRPr lang="hr-HR" sz="2800" b="1"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40375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Prijelazne odredbe</a:t>
            </a:r>
            <a:endParaRPr lang="hr-HR" sz="3600" dirty="0">
              <a:solidFill>
                <a:schemeClr val="bg1"/>
              </a:solidFill>
            </a:endParaRPr>
          </a:p>
        </p:txBody>
      </p:sp>
      <p:sp>
        <p:nvSpPr>
          <p:cNvPr id="3" name="Rezervirano mjesto sadržaja 2"/>
          <p:cNvSpPr>
            <a:spLocks noGrp="1"/>
          </p:cNvSpPr>
          <p:nvPr>
            <p:ph idx="1"/>
          </p:nvPr>
        </p:nvSpPr>
        <p:spPr>
          <a:xfrm>
            <a:off x="696788" y="1915886"/>
            <a:ext cx="11197552" cy="4606833"/>
          </a:xfrm>
        </p:spPr>
        <p:txBody>
          <a:bodyPr>
            <a:normAutofit/>
          </a:bodyPr>
          <a:lstStyle/>
          <a:p>
            <a:pPr>
              <a:spcAft>
                <a:spcPts val="2400"/>
              </a:spcAft>
              <a:buFont typeface="Arial" panose="020B0604020202020204" pitchFamily="34" charset="0"/>
              <a:buChar char="•"/>
            </a:pPr>
            <a:r>
              <a:rPr lang="hr-HR" sz="2800" b="1" dirty="0" smtClean="0"/>
              <a:t>Tko je već započeo postupak prema postojećem pravilniku završava po novom ako nije imenovano povjerenstvo, a ako je onda ga završava to povjerenstvo u roku od 30 dana.</a:t>
            </a:r>
            <a:endParaRPr lang="hr-HR" sz="2800" b="1"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1271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74339" y="145345"/>
            <a:ext cx="11576905" cy="560297"/>
          </a:xfrm>
        </p:spPr>
        <p:txBody>
          <a:bodyPr/>
          <a:lstStyle/>
          <a:p>
            <a:r>
              <a:rPr lang="hr-HR" sz="3600" dirty="0" smtClean="0">
                <a:solidFill>
                  <a:schemeClr val="bg1"/>
                </a:solidFill>
              </a:rPr>
              <a:t>Shema postupka </a:t>
            </a:r>
            <a:r>
              <a:rPr lang="hr-HR" sz="3600" dirty="0" smtClean="0">
                <a:solidFill>
                  <a:schemeClr val="bg1"/>
                </a:solidFill>
              </a:rPr>
              <a:t>napredovanja</a:t>
            </a:r>
            <a:endParaRPr lang="hr-HR" sz="3600" dirty="0">
              <a:solidFill>
                <a:schemeClr val="bg1"/>
              </a:solidFill>
            </a:endParaRPr>
          </a:p>
        </p:txBody>
      </p:sp>
      <p:pic>
        <p:nvPicPr>
          <p:cNvPr id="6" name="Slika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
        <p:nvSpPr>
          <p:cNvPr id="8" name="TekstniOkvir 7"/>
          <p:cNvSpPr txBox="1"/>
          <p:nvPr/>
        </p:nvSpPr>
        <p:spPr>
          <a:xfrm>
            <a:off x="477144" y="2719855"/>
            <a:ext cx="1435008"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hr-HR" dirty="0" smtClean="0">
                <a:solidFill>
                  <a:schemeClr val="bg1"/>
                </a:solidFill>
              </a:rPr>
              <a:t>NASTAVNIK</a:t>
            </a:r>
            <a:endParaRPr lang="hr-HR" dirty="0">
              <a:solidFill>
                <a:schemeClr val="bg1"/>
              </a:solidFill>
            </a:endParaRPr>
          </a:p>
        </p:txBody>
      </p:sp>
      <p:sp>
        <p:nvSpPr>
          <p:cNvPr id="9" name="TekstniOkvir 8"/>
          <p:cNvSpPr txBox="1"/>
          <p:nvPr/>
        </p:nvSpPr>
        <p:spPr>
          <a:xfrm>
            <a:off x="9618671" y="2208049"/>
            <a:ext cx="1030229" cy="923330"/>
          </a:xfrm>
          <a:prstGeom prst="rect">
            <a:avLst/>
          </a:prstGeom>
        </p:spPr>
        <p:style>
          <a:lnRef idx="3">
            <a:schemeClr val="lt1"/>
          </a:lnRef>
          <a:fillRef idx="1">
            <a:schemeClr val="accent1"/>
          </a:fillRef>
          <a:effectRef idx="1">
            <a:schemeClr val="accent1"/>
          </a:effectRef>
          <a:fontRef idx="minor">
            <a:schemeClr val="lt1"/>
          </a:fontRef>
        </p:style>
        <p:txBody>
          <a:bodyPr wrap="square" rtlCol="0" anchor="ctr">
            <a:spAutoFit/>
          </a:bodyPr>
          <a:lstStyle/>
          <a:p>
            <a:pPr algn="ctr"/>
            <a:r>
              <a:rPr lang="hr-HR" dirty="0" smtClean="0">
                <a:solidFill>
                  <a:schemeClr val="bg1"/>
                </a:solidFill>
              </a:rPr>
              <a:t>ASOO ili AZOO</a:t>
            </a:r>
            <a:endParaRPr lang="hr-HR" dirty="0">
              <a:solidFill>
                <a:schemeClr val="bg1"/>
              </a:solidFill>
            </a:endParaRPr>
          </a:p>
        </p:txBody>
      </p:sp>
      <p:sp>
        <p:nvSpPr>
          <p:cNvPr id="12" name="TekstniOkvir 11"/>
          <p:cNvSpPr txBox="1"/>
          <p:nvPr/>
        </p:nvSpPr>
        <p:spPr>
          <a:xfrm>
            <a:off x="1184227" y="6159259"/>
            <a:ext cx="1435008"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hr-HR" dirty="0" smtClean="0">
                <a:solidFill>
                  <a:schemeClr val="bg1"/>
                </a:solidFill>
              </a:rPr>
              <a:t>NASTAVNIK</a:t>
            </a:r>
            <a:endParaRPr lang="hr-HR" dirty="0">
              <a:solidFill>
                <a:schemeClr val="bg1"/>
              </a:solidFill>
            </a:endParaRPr>
          </a:p>
        </p:txBody>
      </p:sp>
      <p:cxnSp>
        <p:nvCxnSpPr>
          <p:cNvPr id="14" name="Ravni poveznik sa strelicom 13"/>
          <p:cNvCxnSpPr/>
          <p:nvPr/>
        </p:nvCxnSpPr>
        <p:spPr>
          <a:xfrm>
            <a:off x="1997571" y="3089187"/>
            <a:ext cx="7560000" cy="8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kstniOkvir 14"/>
          <p:cNvSpPr txBox="1"/>
          <p:nvPr/>
        </p:nvSpPr>
        <p:spPr>
          <a:xfrm>
            <a:off x="1927305" y="2170101"/>
            <a:ext cx="7547621" cy="923330"/>
          </a:xfrm>
          <a:prstGeom prst="rect">
            <a:avLst/>
          </a:prstGeom>
          <a:noFill/>
        </p:spPr>
        <p:txBody>
          <a:bodyPr wrap="square" rtlCol="0">
            <a:spAutoFit/>
          </a:bodyPr>
          <a:lstStyle/>
          <a:p>
            <a:r>
              <a:rPr lang="hr-HR" dirty="0" smtClean="0"/>
              <a:t>Obrazac zahtjeva na e-mail </a:t>
            </a:r>
            <a:r>
              <a:rPr lang="hr-HR" dirty="0" smtClean="0"/>
              <a:t>4 mjeseca prije </a:t>
            </a:r>
            <a:r>
              <a:rPr lang="hr-HR" dirty="0" smtClean="0"/>
              <a:t>isteka s dokazima općih uvjeta, uvjeta izvrsnosti i izvršenih obaveza za napredovanje, a za obnovu ili niže zvanje samo izvršenih obaveza</a:t>
            </a:r>
            <a:endParaRPr lang="hr-HR" dirty="0"/>
          </a:p>
        </p:txBody>
      </p:sp>
      <p:sp>
        <p:nvSpPr>
          <p:cNvPr id="17" name="TekstniOkvir 16"/>
          <p:cNvSpPr txBox="1"/>
          <p:nvPr/>
        </p:nvSpPr>
        <p:spPr>
          <a:xfrm>
            <a:off x="9158484" y="3203545"/>
            <a:ext cx="1793281" cy="923330"/>
          </a:xfrm>
          <a:prstGeom prst="rect">
            <a:avLst/>
          </a:prstGeom>
          <a:noFill/>
        </p:spPr>
        <p:txBody>
          <a:bodyPr wrap="square" rtlCol="0">
            <a:spAutoFit/>
          </a:bodyPr>
          <a:lstStyle/>
          <a:p>
            <a:pPr algn="ctr"/>
            <a:r>
              <a:rPr lang="hr-HR" dirty="0" smtClean="0"/>
              <a:t>Utvrđivanje potpunosti zahtjeva</a:t>
            </a:r>
            <a:endParaRPr lang="hr-HR" dirty="0"/>
          </a:p>
        </p:txBody>
      </p:sp>
      <p:sp>
        <p:nvSpPr>
          <p:cNvPr id="19" name="TekstniOkvir 18"/>
          <p:cNvSpPr txBox="1"/>
          <p:nvPr/>
        </p:nvSpPr>
        <p:spPr>
          <a:xfrm>
            <a:off x="4190585" y="3348758"/>
            <a:ext cx="5343261" cy="646331"/>
          </a:xfrm>
          <a:prstGeom prst="rect">
            <a:avLst/>
          </a:prstGeom>
          <a:noFill/>
        </p:spPr>
        <p:txBody>
          <a:bodyPr wrap="square" rtlCol="0">
            <a:spAutoFit/>
          </a:bodyPr>
          <a:lstStyle/>
          <a:p>
            <a:r>
              <a:rPr lang="hr-HR" dirty="0" smtClean="0"/>
              <a:t>U roku 15 dana dopis o ispravnosti ili potrebe za dopunom </a:t>
            </a:r>
            <a:r>
              <a:rPr lang="hr-HR" dirty="0" smtClean="0"/>
              <a:t>dokumentacije</a:t>
            </a:r>
            <a:endParaRPr lang="hr-HR" dirty="0"/>
          </a:p>
        </p:txBody>
      </p:sp>
      <p:sp>
        <p:nvSpPr>
          <p:cNvPr id="21" name="TekstniOkvir 20"/>
          <p:cNvSpPr txBox="1"/>
          <p:nvPr/>
        </p:nvSpPr>
        <p:spPr>
          <a:xfrm>
            <a:off x="351841" y="3348758"/>
            <a:ext cx="3578527" cy="646331"/>
          </a:xfrm>
          <a:prstGeom prst="rect">
            <a:avLst/>
          </a:prstGeom>
          <a:noFill/>
        </p:spPr>
        <p:txBody>
          <a:bodyPr wrap="square" rtlCol="0">
            <a:spAutoFit/>
          </a:bodyPr>
          <a:lstStyle/>
          <a:p>
            <a:r>
              <a:rPr lang="hr-HR" dirty="0" smtClean="0"/>
              <a:t>Rok od 8 dana od zaprimanja dopisa za dopunu</a:t>
            </a:r>
            <a:endParaRPr lang="hr-HR" dirty="0"/>
          </a:p>
        </p:txBody>
      </p:sp>
      <p:sp>
        <p:nvSpPr>
          <p:cNvPr id="23" name="TekstniOkvir 22"/>
          <p:cNvSpPr txBox="1"/>
          <p:nvPr/>
        </p:nvSpPr>
        <p:spPr>
          <a:xfrm>
            <a:off x="10506049" y="4394196"/>
            <a:ext cx="527709" cy="369332"/>
          </a:xfrm>
          <a:prstGeom prst="rect">
            <a:avLst/>
          </a:prstGeom>
          <a:noFill/>
        </p:spPr>
        <p:txBody>
          <a:bodyPr wrap="none" rtlCol="0">
            <a:spAutoFit/>
          </a:bodyPr>
          <a:lstStyle/>
          <a:p>
            <a:r>
              <a:rPr lang="hr-HR" dirty="0" smtClean="0"/>
              <a:t>DA</a:t>
            </a:r>
            <a:endParaRPr lang="hr-HR" dirty="0"/>
          </a:p>
        </p:txBody>
      </p:sp>
      <p:cxnSp>
        <p:nvCxnSpPr>
          <p:cNvPr id="27" name="Ravni poveznik sa strelicom 26"/>
          <p:cNvCxnSpPr/>
          <p:nvPr/>
        </p:nvCxnSpPr>
        <p:spPr>
          <a:xfrm flipH="1">
            <a:off x="10733666" y="3373249"/>
            <a:ext cx="17571" cy="108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kstniOkvir 31"/>
          <p:cNvSpPr txBox="1"/>
          <p:nvPr/>
        </p:nvSpPr>
        <p:spPr>
          <a:xfrm>
            <a:off x="2958473" y="5345592"/>
            <a:ext cx="7806863" cy="1477328"/>
          </a:xfrm>
          <a:prstGeom prst="rect">
            <a:avLst/>
          </a:prstGeom>
          <a:noFill/>
        </p:spPr>
        <p:txBody>
          <a:bodyPr wrap="square" rtlCol="0">
            <a:spAutoFit/>
          </a:bodyPr>
          <a:lstStyle/>
          <a:p>
            <a:r>
              <a:rPr lang="hr-HR" dirty="0" smtClean="0"/>
              <a:t>Razmatra Zahtjev i dokumentaciju i vrši uvid u stručno-pedagoški rad praćenjem  neposrednog </a:t>
            </a:r>
            <a:r>
              <a:rPr lang="hr-HR" dirty="0" smtClean="0"/>
              <a:t>2 sata rada </a:t>
            </a:r>
            <a:r>
              <a:rPr lang="hr-HR" dirty="0" smtClean="0"/>
              <a:t>s učenicima uživo ili online, razgovorom </a:t>
            </a:r>
            <a:r>
              <a:rPr lang="hr-HR" dirty="0"/>
              <a:t>s djelatnikom </a:t>
            </a:r>
            <a:r>
              <a:rPr lang="hr-HR" dirty="0" smtClean="0"/>
              <a:t>i ravnateljem (stručnim suradnikom ako napreduje ravnatelj) , </a:t>
            </a:r>
            <a:r>
              <a:rPr lang="hr-HR" dirty="0" smtClean="0"/>
              <a:t>utvrđivanjem bodova te ako je napredovanje i uvjete za obnovu</a:t>
            </a:r>
            <a:endParaRPr lang="hr-HR" dirty="0"/>
          </a:p>
        </p:txBody>
      </p:sp>
      <p:cxnSp>
        <p:nvCxnSpPr>
          <p:cNvPr id="33" name="Ravni poveznik sa strelicom 32"/>
          <p:cNvCxnSpPr/>
          <p:nvPr/>
        </p:nvCxnSpPr>
        <p:spPr>
          <a:xfrm flipV="1">
            <a:off x="2814815" y="6493658"/>
            <a:ext cx="7920000" cy="141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3" name="TekstniOkvir 42"/>
          <p:cNvSpPr txBox="1"/>
          <p:nvPr/>
        </p:nvSpPr>
        <p:spPr>
          <a:xfrm>
            <a:off x="1185293" y="5038845"/>
            <a:ext cx="1435008"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hr-HR" dirty="0" smtClean="0">
                <a:solidFill>
                  <a:schemeClr val="bg1"/>
                </a:solidFill>
              </a:rPr>
              <a:t>NASTAVNIK</a:t>
            </a:r>
            <a:endParaRPr lang="hr-HR" dirty="0">
              <a:solidFill>
                <a:schemeClr val="bg1"/>
              </a:solidFill>
            </a:endParaRPr>
          </a:p>
        </p:txBody>
      </p:sp>
      <p:sp>
        <p:nvSpPr>
          <p:cNvPr id="47" name="TekstniOkvir 46"/>
          <p:cNvSpPr txBox="1"/>
          <p:nvPr/>
        </p:nvSpPr>
        <p:spPr>
          <a:xfrm>
            <a:off x="311226" y="4362256"/>
            <a:ext cx="3659756" cy="646331"/>
          </a:xfrm>
          <a:prstGeom prst="rect">
            <a:avLst/>
          </a:prstGeom>
          <a:noFill/>
        </p:spPr>
        <p:txBody>
          <a:bodyPr wrap="square" rtlCol="0">
            <a:spAutoFit/>
          </a:bodyPr>
          <a:lstStyle/>
          <a:p>
            <a:r>
              <a:rPr lang="hr-HR" dirty="0" smtClean="0"/>
              <a:t>Mogućnost prigovora u roku 8 dana od zaprimanja</a:t>
            </a:r>
            <a:endParaRPr lang="hr-HR" dirty="0"/>
          </a:p>
        </p:txBody>
      </p:sp>
      <p:cxnSp>
        <p:nvCxnSpPr>
          <p:cNvPr id="48" name="Ravni poveznik sa strelicom 47"/>
          <p:cNvCxnSpPr/>
          <p:nvPr/>
        </p:nvCxnSpPr>
        <p:spPr>
          <a:xfrm flipV="1">
            <a:off x="2805408" y="3887803"/>
            <a:ext cx="6549343" cy="1130892"/>
          </a:xfrm>
          <a:prstGeom prst="straightConnector1">
            <a:avLst/>
          </a:prstGeom>
          <a:ln>
            <a:solidFill>
              <a:srgbClr val="FFFF00"/>
            </a:solidFill>
            <a:prstDash val="lgDashDotDot"/>
            <a:tailEnd type="triangle"/>
          </a:ln>
        </p:spPr>
        <p:style>
          <a:lnRef idx="1">
            <a:schemeClr val="accent1"/>
          </a:lnRef>
          <a:fillRef idx="0">
            <a:schemeClr val="accent1"/>
          </a:fillRef>
          <a:effectRef idx="0">
            <a:schemeClr val="accent1"/>
          </a:effectRef>
          <a:fontRef idx="minor">
            <a:schemeClr val="tx1"/>
          </a:fontRef>
        </p:style>
      </p:cxnSp>
      <p:sp>
        <p:nvSpPr>
          <p:cNvPr id="54" name="TekstniOkvir 53"/>
          <p:cNvSpPr txBox="1"/>
          <p:nvPr/>
        </p:nvSpPr>
        <p:spPr>
          <a:xfrm>
            <a:off x="996517" y="988854"/>
            <a:ext cx="915635"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hr-HR" dirty="0" smtClean="0">
                <a:solidFill>
                  <a:schemeClr val="bg1"/>
                </a:solidFill>
              </a:rPr>
              <a:t>ŠKOLA</a:t>
            </a:r>
            <a:endParaRPr lang="hr-HR" dirty="0">
              <a:solidFill>
                <a:schemeClr val="bg1"/>
              </a:solidFill>
            </a:endParaRPr>
          </a:p>
        </p:txBody>
      </p:sp>
      <p:cxnSp>
        <p:nvCxnSpPr>
          <p:cNvPr id="61" name="Ravni poveznik sa strelicom 60"/>
          <p:cNvCxnSpPr/>
          <p:nvPr/>
        </p:nvCxnSpPr>
        <p:spPr>
          <a:xfrm flipV="1">
            <a:off x="1389006" y="1358186"/>
            <a:ext cx="0" cy="5400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6" name="TekstniOkvir 65"/>
          <p:cNvSpPr txBox="1"/>
          <p:nvPr/>
        </p:nvSpPr>
        <p:spPr>
          <a:xfrm>
            <a:off x="9618671" y="1720268"/>
            <a:ext cx="1439818"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hr-HR" dirty="0" smtClean="0">
                <a:solidFill>
                  <a:schemeClr val="bg1"/>
                </a:solidFill>
              </a:rPr>
              <a:t>RAVNATELJ</a:t>
            </a:r>
            <a:endParaRPr lang="hr-HR" dirty="0">
              <a:solidFill>
                <a:schemeClr val="bg1"/>
              </a:solidFill>
            </a:endParaRPr>
          </a:p>
        </p:txBody>
      </p:sp>
      <p:cxnSp>
        <p:nvCxnSpPr>
          <p:cNvPr id="68" name="Ravni poveznik sa strelicom 67"/>
          <p:cNvCxnSpPr/>
          <p:nvPr/>
        </p:nvCxnSpPr>
        <p:spPr>
          <a:xfrm flipH="1">
            <a:off x="1994636" y="1821617"/>
            <a:ext cx="7560000" cy="1342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73" name="TekstniOkvir 72"/>
          <p:cNvSpPr txBox="1"/>
          <p:nvPr/>
        </p:nvSpPr>
        <p:spPr>
          <a:xfrm>
            <a:off x="2228727" y="1175286"/>
            <a:ext cx="7360745" cy="646331"/>
          </a:xfrm>
          <a:prstGeom prst="rect">
            <a:avLst/>
          </a:prstGeom>
          <a:noFill/>
        </p:spPr>
        <p:txBody>
          <a:bodyPr wrap="square" rtlCol="0">
            <a:spAutoFit/>
          </a:bodyPr>
          <a:lstStyle/>
          <a:p>
            <a:r>
              <a:rPr lang="hr-HR" b="1" dirty="0" smtClean="0">
                <a:solidFill>
                  <a:schemeClr val="bg1"/>
                </a:solidFill>
              </a:rPr>
              <a:t>Odluka o napredovanju ili obnovi ako je odbijeno napredovanje uz izvršene obveze do roka na koji je prethodno imenovan</a:t>
            </a:r>
            <a:endParaRPr lang="hr-HR" b="1" dirty="0">
              <a:solidFill>
                <a:schemeClr val="bg1"/>
              </a:solidFill>
            </a:endParaRPr>
          </a:p>
        </p:txBody>
      </p:sp>
      <p:cxnSp>
        <p:nvCxnSpPr>
          <p:cNvPr id="85" name="Ravni poveznik sa strelicom 84"/>
          <p:cNvCxnSpPr/>
          <p:nvPr/>
        </p:nvCxnSpPr>
        <p:spPr>
          <a:xfrm flipV="1">
            <a:off x="1407387" y="3096390"/>
            <a:ext cx="8150184" cy="308009"/>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9" name="Ravni poveznik sa strelicom 48"/>
          <p:cNvCxnSpPr/>
          <p:nvPr/>
        </p:nvCxnSpPr>
        <p:spPr>
          <a:xfrm flipV="1">
            <a:off x="3902792" y="3685004"/>
            <a:ext cx="5400000" cy="1543"/>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2" name="TekstniOkvir 51"/>
          <p:cNvSpPr txBox="1"/>
          <p:nvPr/>
        </p:nvSpPr>
        <p:spPr>
          <a:xfrm>
            <a:off x="758197" y="1870193"/>
            <a:ext cx="1348313" cy="369332"/>
          </a:xfrm>
          <a:prstGeom prst="rect">
            <a:avLst/>
          </a:prstGeom>
          <a:noFill/>
        </p:spPr>
        <p:txBody>
          <a:bodyPr wrap="square" rtlCol="0">
            <a:spAutoFit/>
          </a:bodyPr>
          <a:lstStyle/>
          <a:p>
            <a:r>
              <a:rPr lang="hr-HR" dirty="0" smtClean="0"/>
              <a:t>Obavijest</a:t>
            </a:r>
            <a:endParaRPr lang="hr-HR" dirty="0"/>
          </a:p>
        </p:txBody>
      </p:sp>
      <p:cxnSp>
        <p:nvCxnSpPr>
          <p:cNvPr id="55" name="Ravni poveznik sa strelicom 54"/>
          <p:cNvCxnSpPr/>
          <p:nvPr/>
        </p:nvCxnSpPr>
        <p:spPr>
          <a:xfrm flipV="1">
            <a:off x="1389969" y="2239525"/>
            <a:ext cx="0" cy="36000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Ravni poveznik sa strelicom 55"/>
          <p:cNvCxnSpPr/>
          <p:nvPr/>
        </p:nvCxnSpPr>
        <p:spPr>
          <a:xfrm flipH="1">
            <a:off x="10732827" y="4819046"/>
            <a:ext cx="17571" cy="1440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TekstniOkvir 56"/>
          <p:cNvSpPr txBox="1"/>
          <p:nvPr/>
        </p:nvSpPr>
        <p:spPr>
          <a:xfrm>
            <a:off x="3503483" y="4886678"/>
            <a:ext cx="7353468" cy="369332"/>
          </a:xfrm>
          <a:prstGeom prst="rect">
            <a:avLst/>
          </a:prstGeom>
          <a:noFill/>
        </p:spPr>
        <p:txBody>
          <a:bodyPr wrap="square" rtlCol="0">
            <a:spAutoFit/>
          </a:bodyPr>
          <a:lstStyle/>
          <a:p>
            <a:r>
              <a:rPr lang="hr-HR" dirty="0" smtClean="0"/>
              <a:t>30 dana od uvida donosi stručno mišljenje i dostavlja djelatniku</a:t>
            </a:r>
            <a:endParaRPr lang="hr-HR" dirty="0"/>
          </a:p>
        </p:txBody>
      </p:sp>
      <p:cxnSp>
        <p:nvCxnSpPr>
          <p:cNvPr id="58" name="Ravni poveznik sa strelicom 57"/>
          <p:cNvCxnSpPr/>
          <p:nvPr/>
        </p:nvCxnSpPr>
        <p:spPr>
          <a:xfrm flipV="1">
            <a:off x="2805408" y="5247661"/>
            <a:ext cx="7740000" cy="141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kstniOkvir 59"/>
          <p:cNvSpPr txBox="1"/>
          <p:nvPr/>
        </p:nvSpPr>
        <p:spPr>
          <a:xfrm>
            <a:off x="6986375" y="4082864"/>
            <a:ext cx="3339890" cy="646331"/>
          </a:xfrm>
          <a:prstGeom prst="rect">
            <a:avLst/>
          </a:prstGeom>
          <a:noFill/>
        </p:spPr>
        <p:txBody>
          <a:bodyPr wrap="square" rtlCol="0">
            <a:spAutoFit/>
          </a:bodyPr>
          <a:lstStyle/>
          <a:p>
            <a:pPr algn="ctr"/>
            <a:r>
              <a:rPr lang="hr-HR" dirty="0" smtClean="0"/>
              <a:t>Tročlano</a:t>
            </a:r>
          </a:p>
          <a:p>
            <a:pPr algn="ctr"/>
            <a:r>
              <a:rPr lang="hr-HR" dirty="0" smtClean="0"/>
              <a:t>povjerenstvo za prigovor</a:t>
            </a:r>
            <a:endParaRPr lang="hr-HR" dirty="0"/>
          </a:p>
        </p:txBody>
      </p:sp>
      <p:sp>
        <p:nvSpPr>
          <p:cNvPr id="62" name="TekstniOkvir 61"/>
          <p:cNvSpPr txBox="1"/>
          <p:nvPr/>
        </p:nvSpPr>
        <p:spPr>
          <a:xfrm>
            <a:off x="10644034" y="2535228"/>
            <a:ext cx="1645274" cy="923330"/>
          </a:xfrm>
          <a:prstGeom prst="rect">
            <a:avLst/>
          </a:prstGeom>
          <a:noFill/>
        </p:spPr>
        <p:txBody>
          <a:bodyPr wrap="square" rtlCol="0">
            <a:spAutoFit/>
          </a:bodyPr>
          <a:lstStyle/>
          <a:p>
            <a:pPr algn="ctr"/>
            <a:r>
              <a:rPr lang="hr-HR" dirty="0" smtClean="0"/>
              <a:t>15 dana od imenovanja mišljenje</a:t>
            </a:r>
            <a:endParaRPr lang="hr-HR" dirty="0"/>
          </a:p>
        </p:txBody>
      </p:sp>
      <p:cxnSp>
        <p:nvCxnSpPr>
          <p:cNvPr id="63" name="Ravni poveznik sa strelicom 62"/>
          <p:cNvCxnSpPr/>
          <p:nvPr/>
        </p:nvCxnSpPr>
        <p:spPr>
          <a:xfrm>
            <a:off x="10951765" y="2215892"/>
            <a:ext cx="410715" cy="415874"/>
          </a:xfrm>
          <a:prstGeom prst="straightConnector1">
            <a:avLst/>
          </a:prstGeom>
          <a:ln>
            <a:solidFill>
              <a:srgbClr val="FFFF00"/>
            </a:solidFill>
            <a:prstDash val="lgDashDot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Ravni poveznik sa strelicom 63"/>
          <p:cNvCxnSpPr/>
          <p:nvPr/>
        </p:nvCxnSpPr>
        <p:spPr>
          <a:xfrm flipH="1">
            <a:off x="10133787" y="3526190"/>
            <a:ext cx="1228693" cy="1052672"/>
          </a:xfrm>
          <a:prstGeom prst="straightConnector1">
            <a:avLst/>
          </a:prstGeom>
          <a:ln>
            <a:solidFill>
              <a:srgbClr val="FFFF00"/>
            </a:solidFill>
            <a:prstDash val="lgDashDotDot"/>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95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5" grpId="0"/>
      <p:bldP spid="17" grpId="0"/>
      <p:bldP spid="19" grpId="0"/>
      <p:bldP spid="21" grpId="0"/>
      <p:bldP spid="23" grpId="0"/>
      <p:bldP spid="32" grpId="0"/>
      <p:bldP spid="43" grpId="0" animBg="1"/>
      <p:bldP spid="47" grpId="0"/>
      <p:bldP spid="54" grpId="0" animBg="1"/>
      <p:bldP spid="66" grpId="0" animBg="1"/>
      <p:bldP spid="73" grpId="0"/>
      <p:bldP spid="52" grpId="0"/>
      <p:bldP spid="57" grpId="0"/>
      <p:bldP spid="60"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571998" cy="998435"/>
          </a:xfrm>
        </p:spPr>
        <p:txBody>
          <a:bodyPr/>
          <a:lstStyle/>
          <a:p>
            <a:r>
              <a:rPr lang="hr-HR" sz="3600" dirty="0" smtClean="0">
                <a:solidFill>
                  <a:schemeClr val="bg1"/>
                </a:solidFill>
              </a:rPr>
              <a:t>Izmjena </a:t>
            </a:r>
            <a:r>
              <a:rPr lang="hr-HR" sz="3600" dirty="0" smtClean="0">
                <a:solidFill>
                  <a:schemeClr val="bg1"/>
                </a:solidFill>
              </a:rPr>
              <a:t>pravilnika o napredovanju</a:t>
            </a:r>
            <a:endParaRPr lang="hr-HR" sz="3600" dirty="0">
              <a:solidFill>
                <a:schemeClr val="bg1"/>
              </a:solidFill>
            </a:endParaRPr>
          </a:p>
        </p:txBody>
      </p:sp>
      <p:sp>
        <p:nvSpPr>
          <p:cNvPr id="3" name="Rezervirano mjesto sadržaja 2"/>
          <p:cNvSpPr>
            <a:spLocks noGrp="1"/>
          </p:cNvSpPr>
          <p:nvPr>
            <p:ph idx="1"/>
          </p:nvPr>
        </p:nvSpPr>
        <p:spPr>
          <a:xfrm>
            <a:off x="505097" y="2213577"/>
            <a:ext cx="8534399" cy="4300433"/>
          </a:xfrm>
        </p:spPr>
        <p:txBody>
          <a:bodyPr>
            <a:normAutofit/>
          </a:bodyPr>
          <a:lstStyle/>
          <a:p>
            <a:pPr>
              <a:buFont typeface="Arial" panose="020B0604020202020204" pitchFamily="34" charset="0"/>
              <a:buChar char="•"/>
            </a:pPr>
            <a:r>
              <a:rPr lang="hr-HR" sz="2800" b="1" dirty="0"/>
              <a:t>Pravilnik o izmjenama i dopunama pravilnika o napredovanju učitelja, nastavnika, stručnih suradnika i ravnatelja u osnovnim i srednjim školama i učeničkim domovima</a:t>
            </a:r>
          </a:p>
          <a:p>
            <a:pPr>
              <a:buFont typeface="Arial" panose="020B0604020202020204" pitchFamily="34" charset="0"/>
              <a:buChar char="•"/>
            </a:pPr>
            <a:r>
              <a:rPr lang="hr-HR" sz="2800" b="1" dirty="0"/>
              <a:t>Ministar potpisao 24.3., a u Narodnim novinama broj 32/2021 objavljene 31.3.2021.</a:t>
            </a: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pic>
        <p:nvPicPr>
          <p:cNvPr id="1032" name="Picture 8" descr="Minifigs.me on Twitter: &quot;It's nearly the end of term! Want to say thank you  to those teachers who've made a difference? Why not say it with LEGO?  https://t.co/bW25YlB4uI #endofterm #summerholidays #teacher…  https://t.co/qXqfjTgyle&quo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8386" b="10012"/>
          <a:stretch/>
        </p:blipFill>
        <p:spPr bwMode="auto">
          <a:xfrm>
            <a:off x="9252072" y="2988424"/>
            <a:ext cx="2642268" cy="2156158"/>
          </a:xfrm>
          <a:prstGeom prst="rect">
            <a:avLst/>
          </a:prstGeom>
          <a:noFill/>
          <a:ln w="57150">
            <a:solidFill>
              <a:srgbClr val="92D05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8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Izmjene i dopune</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a:bodyPr>
          <a:lstStyle/>
          <a:p>
            <a:pPr>
              <a:spcAft>
                <a:spcPts val="2400"/>
              </a:spcAft>
              <a:buFont typeface="Arial" panose="020B0604020202020204" pitchFamily="34" charset="0"/>
              <a:buChar char="•"/>
            </a:pPr>
            <a:r>
              <a:rPr lang="hr-HR" sz="2800" b="1" dirty="0" smtClean="0"/>
              <a:t>Izbacuje se „Okvir nacionalnog standarda kvalifikacija za učitelje u osnovnim i srednjim školama” kao i provjera usvojenost ishoda definiranih tim Okvirom</a:t>
            </a:r>
          </a:p>
          <a:p>
            <a:pPr>
              <a:spcAft>
                <a:spcPts val="2400"/>
              </a:spcAft>
              <a:buFont typeface="Arial" panose="020B0604020202020204" pitchFamily="34" charset="0"/>
              <a:buChar char="•"/>
            </a:pPr>
            <a:r>
              <a:rPr lang="hr-HR" sz="2800" b="1" dirty="0"/>
              <a:t>U člancima 5, 6 i 7 se zasebno navode opći uvjeti za nastavnike i učitelje, posebno stručne suradnike, odgajatelje te </a:t>
            </a:r>
            <a:r>
              <a:rPr lang="hr-HR" sz="2800" b="1" dirty="0" smtClean="0"/>
              <a:t>ravnatelje</a:t>
            </a: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1524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Izmjene i dopune</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a:bodyPr>
          <a:lstStyle/>
          <a:p>
            <a:pPr>
              <a:spcAft>
                <a:spcPts val="2400"/>
              </a:spcAft>
              <a:buFont typeface="Arial" panose="020B0604020202020204" pitchFamily="34" charset="0"/>
              <a:buChar char="•"/>
            </a:pPr>
            <a:r>
              <a:rPr lang="hr-HR" sz="2800" b="1" dirty="0" smtClean="0"/>
              <a:t>Za razliko od prijedloga ostaje uvjet ostvarivanja bodova iz kategorije „Unapređenje rada škole” (prijedlog je bio da to ne buzde uvjet), ali se za izvrsnog savjetnika uklanja uvjet ostvarenja bodova iz kategorije „Unapređenja sustava obrazovanja”</a:t>
            </a:r>
          </a:p>
          <a:p>
            <a:pPr>
              <a:spcAft>
                <a:spcPts val="2400"/>
              </a:spcAft>
              <a:buFont typeface="Arial" panose="020B0604020202020204" pitchFamily="34" charset="0"/>
              <a:buChar char="•"/>
            </a:pPr>
            <a:r>
              <a:rPr lang="hr-HR" sz="2800" b="1" dirty="0" smtClean="0"/>
              <a:t>Kontinuirani profesionalni razvoj tijekom pet godina za mentora ostaje 100 sati, a za savjetnika se smanjuje s 150 na 120, a izvrsnog savjetnika s 200 na 150 sati</a:t>
            </a: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31184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Izmjene i dopune</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fontScale="92500" lnSpcReduction="10000"/>
          </a:bodyPr>
          <a:lstStyle/>
          <a:p>
            <a:pPr>
              <a:spcAft>
                <a:spcPts val="2400"/>
              </a:spcAft>
              <a:buFont typeface="Arial" panose="020B0604020202020204" pitchFamily="34" charset="0"/>
              <a:buChar char="•"/>
            </a:pPr>
            <a:r>
              <a:rPr lang="hr-HR" sz="2800" b="1" dirty="0" smtClean="0"/>
              <a:t>U kategorijama aktivnosti „Stručni članci, nastavni materijali  i obrazovni sadržaji” razlikuju se i drugačije boduju „stručni” od „znanstvenih” članaka na način da se za znanstvene od sada daje više bodova nego za stručne, a do sada su imali siti broj bodova</a:t>
            </a:r>
          </a:p>
          <a:p>
            <a:pPr>
              <a:spcAft>
                <a:spcPts val="2400"/>
              </a:spcAft>
              <a:buFont typeface="Arial" panose="020B0604020202020204" pitchFamily="34" charset="0"/>
              <a:buChar char="•"/>
            </a:pPr>
            <a:r>
              <a:rPr lang="hr-HR" sz="2800" b="1" dirty="0" smtClean="0"/>
              <a:t>Bodovi se priznaju u vremenu od datuma podnošenja zahtjeva za prethodno napredovanje do trenutka podnošenja zahtjeva za novo </a:t>
            </a:r>
            <a:r>
              <a:rPr lang="hr-HR" sz="2600" b="1" i="1" dirty="0" smtClean="0">
                <a:solidFill>
                  <a:srgbClr val="FFFF00"/>
                </a:solidFill>
              </a:rPr>
              <a:t>(zbog činjenice da su neki zahtjev morali predavati po jednim rokovima, imati će više vremena za sakupljanje bodova – ako to nisu niti znali) – ovo nije bilo u prijedlogu izmjena</a:t>
            </a:r>
            <a:endParaRPr lang="hr-HR" sz="2600" b="1" i="1" dirty="0" smtClean="0">
              <a:solidFill>
                <a:srgbClr val="FFFF00"/>
              </a:solidFill>
            </a:endParaRP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42112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Postupak napredovanja</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a:bodyPr>
          <a:lstStyle/>
          <a:p>
            <a:pPr>
              <a:spcAft>
                <a:spcPts val="2400"/>
              </a:spcAft>
              <a:buFont typeface="Arial" panose="020B0604020202020204" pitchFamily="34" charset="0"/>
              <a:buChar char="•"/>
            </a:pPr>
            <a:r>
              <a:rPr lang="hr-HR" sz="2800" b="1" dirty="0" smtClean="0"/>
              <a:t>Prema prijedlogu izmjena izbacuje se povjerenstvo, djelatnik treba obavijestiti i školu da je pokrenuo postupak te ako „samo obnavlja” treba dostaviti dokaze o izvršenim obavezama</a:t>
            </a:r>
          </a:p>
          <a:p>
            <a:pPr>
              <a:spcAft>
                <a:spcPts val="2400"/>
              </a:spcAft>
              <a:buFont typeface="Arial" panose="020B0604020202020204" pitchFamily="34" charset="0"/>
              <a:buChar char="•"/>
            </a:pPr>
            <a:r>
              <a:rPr lang="hr-HR" sz="2800" b="1" dirty="0"/>
              <a:t>Za razliku od prijedloga nisu brisani podaci u e-matici, Registru zaposlenih u javnom sektoru i Sustav za praćenje profesionalnog </a:t>
            </a:r>
            <a:r>
              <a:rPr lang="hr-HR" sz="2800" b="1" dirty="0" smtClean="0"/>
              <a:t>razvoja </a:t>
            </a:r>
            <a:r>
              <a:rPr lang="hr-HR" sz="2400" b="1" i="1" dirty="0" smtClean="0">
                <a:solidFill>
                  <a:srgbClr val="FFFF00"/>
                </a:solidFill>
              </a:rPr>
              <a:t>(ovi sustavi ne nude pregled u sve aktivnosti zaposlenika potrebnima za napredovanje)</a:t>
            </a:r>
            <a:endParaRPr lang="hr-HR" sz="2400" b="1"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29535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Postupak napredovanja</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lnSpcReduction="10000"/>
          </a:bodyPr>
          <a:lstStyle/>
          <a:p>
            <a:pPr>
              <a:spcAft>
                <a:spcPts val="2400"/>
              </a:spcAft>
              <a:buFont typeface="Arial" panose="020B0604020202020204" pitchFamily="34" charset="0"/>
              <a:buChar char="•"/>
            </a:pPr>
            <a:r>
              <a:rPr lang="hr-HR" sz="2800" b="1" dirty="0" smtClean="0"/>
              <a:t>Agencija u roku od 15 dana od zaprimljenog zahtjeva obavještava da je zahtjev uredan ili u tom roku traži da se nadopuni ako nešto nedostaje</a:t>
            </a:r>
          </a:p>
          <a:p>
            <a:pPr>
              <a:spcAft>
                <a:spcPts val="2400"/>
              </a:spcAft>
              <a:buFont typeface="Arial" panose="020B0604020202020204" pitchFamily="34" charset="0"/>
              <a:buChar char="•"/>
            </a:pPr>
            <a:r>
              <a:rPr lang="hr-HR" sz="2800" b="1" dirty="0" smtClean="0"/>
              <a:t>Umjesto povjerenstva praćenje 2 sata obavlja Agencija </a:t>
            </a:r>
            <a:r>
              <a:rPr lang="hr-HR" sz="2400" b="1" i="1" dirty="0" smtClean="0">
                <a:solidFill>
                  <a:srgbClr val="FFFF00"/>
                </a:solidFill>
              </a:rPr>
              <a:t>(prijedlog izmjene je bio da se 2 sata brišu, ali su ostali)</a:t>
            </a:r>
            <a:r>
              <a:rPr lang="hr-HR" sz="2800" b="1" dirty="0" smtClean="0"/>
              <a:t> te razgovor s ravnateljem (ako je riječ o nastavniku, odgajatelju ili stručnom suradniku) i tom osobom te ako je riječ o napredovanju ravnatelja, razgovor s njim i stručnim suradnikom</a:t>
            </a:r>
            <a:endParaRPr lang="hr-HR" sz="2400" b="1"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89857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Postupak napredovanja</a:t>
            </a:r>
            <a:endParaRPr lang="hr-HR" sz="3600" dirty="0">
              <a:solidFill>
                <a:schemeClr val="bg1"/>
              </a:solidFill>
            </a:endParaRPr>
          </a:p>
        </p:txBody>
      </p:sp>
      <p:sp>
        <p:nvSpPr>
          <p:cNvPr id="3" name="Rezervirano mjesto sadržaja 2"/>
          <p:cNvSpPr>
            <a:spLocks noGrp="1"/>
          </p:cNvSpPr>
          <p:nvPr>
            <p:ph idx="1"/>
          </p:nvPr>
        </p:nvSpPr>
        <p:spPr>
          <a:xfrm>
            <a:off x="696788" y="2222286"/>
            <a:ext cx="11197552" cy="4300433"/>
          </a:xfrm>
        </p:spPr>
        <p:txBody>
          <a:bodyPr>
            <a:normAutofit/>
          </a:bodyPr>
          <a:lstStyle/>
          <a:p>
            <a:pPr>
              <a:spcAft>
                <a:spcPts val="2400"/>
              </a:spcAft>
              <a:buFont typeface="Arial" panose="020B0604020202020204" pitchFamily="34" charset="0"/>
              <a:buChar char="•"/>
            </a:pPr>
            <a:r>
              <a:rPr lang="hr-HR" sz="2800" b="1" dirty="0" smtClean="0"/>
              <a:t>Kako je predviđeno prijedlogom izmjena, Agencija u roku 30 dana od uvida donosi rješenje na koje se može u roku 8 dana žaliti te povjerenstvo u roku 15 dana donosi mišljenje o prigovoru</a:t>
            </a:r>
          </a:p>
          <a:p>
            <a:pPr>
              <a:spcAft>
                <a:spcPts val="2400"/>
              </a:spcAft>
              <a:buFont typeface="Arial" panose="020B0604020202020204" pitchFamily="34" charset="0"/>
              <a:buChar char="•"/>
            </a:pPr>
            <a:r>
              <a:rPr lang="hr-HR" sz="2800" b="1" dirty="0" smtClean="0"/>
              <a:t>U slučaju privremene nesposobnosti za rad i </a:t>
            </a:r>
            <a:r>
              <a:rPr lang="hr-HR" sz="2800" b="1" dirty="0" err="1" smtClean="0"/>
              <a:t>porodiljnog</a:t>
            </a:r>
            <a:r>
              <a:rPr lang="hr-HR" sz="2800" b="1" dirty="0" smtClean="0"/>
              <a:t> djelatnik treba u roku 10 dana podnijeti zahtjev Agenciji (u slučaju spriječenosti najkasnije 3 dana nakon prestanka) za produljenje roka </a:t>
            </a:r>
            <a:r>
              <a:rPr lang="hr-HR" sz="2800" b="1" dirty="0" err="1" smtClean="0"/>
              <a:t>tj.produljenje</a:t>
            </a:r>
            <a:r>
              <a:rPr lang="hr-HR" sz="2800" b="1" dirty="0" smtClean="0"/>
              <a:t> trajanja od 5 godina</a:t>
            </a:r>
            <a:endParaRPr lang="hr-HR" sz="2400" b="1"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09476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6789" y="447188"/>
            <a:ext cx="10232468" cy="789429"/>
          </a:xfrm>
        </p:spPr>
        <p:txBody>
          <a:bodyPr/>
          <a:lstStyle/>
          <a:p>
            <a:r>
              <a:rPr lang="hr-HR" sz="3600" dirty="0" smtClean="0">
                <a:solidFill>
                  <a:schemeClr val="bg1"/>
                </a:solidFill>
              </a:rPr>
              <a:t>Postupak napredovanja</a:t>
            </a:r>
            <a:endParaRPr lang="hr-HR" sz="3600" dirty="0">
              <a:solidFill>
                <a:schemeClr val="bg1"/>
              </a:solidFill>
            </a:endParaRPr>
          </a:p>
        </p:txBody>
      </p:sp>
      <p:sp>
        <p:nvSpPr>
          <p:cNvPr id="3" name="Rezervirano mjesto sadržaja 2"/>
          <p:cNvSpPr>
            <a:spLocks noGrp="1"/>
          </p:cNvSpPr>
          <p:nvPr>
            <p:ph idx="1"/>
          </p:nvPr>
        </p:nvSpPr>
        <p:spPr>
          <a:xfrm>
            <a:off x="696788" y="1915886"/>
            <a:ext cx="11197552" cy="4606833"/>
          </a:xfrm>
        </p:spPr>
        <p:txBody>
          <a:bodyPr>
            <a:normAutofit/>
          </a:bodyPr>
          <a:lstStyle/>
          <a:p>
            <a:pPr>
              <a:spcAft>
                <a:spcPts val="2400"/>
              </a:spcAft>
              <a:buFont typeface="Arial" panose="020B0604020202020204" pitchFamily="34" charset="0"/>
              <a:buChar char="•"/>
            </a:pPr>
            <a:r>
              <a:rPr lang="hr-HR" sz="2800" b="1" dirty="0" smtClean="0"/>
              <a:t>Ukoliko zaposlenik nije ispunio uvjete za napredovanje u više zvanje,  a izvršio je obaveze za postojeće, Agencija mu automatski donosi odluku o zadržavanju nižeg zvanja</a:t>
            </a:r>
          </a:p>
          <a:p>
            <a:pPr>
              <a:spcAft>
                <a:spcPts val="2400"/>
              </a:spcAft>
              <a:buFont typeface="Arial" panose="020B0604020202020204" pitchFamily="34" charset="0"/>
              <a:buChar char="•"/>
            </a:pPr>
            <a:r>
              <a:rPr lang="hr-HR" sz="2800" b="1" dirty="0" smtClean="0"/>
              <a:t>S navršenih 30 godina staža </a:t>
            </a:r>
            <a:r>
              <a:rPr lang="hr-HR" sz="2400" b="1" i="1" dirty="0">
                <a:solidFill>
                  <a:srgbClr val="FFFF00"/>
                </a:solidFill>
              </a:rPr>
              <a:t>(bilo je 35 i nije bilo predviđeno prijedlogom izmjena) </a:t>
            </a:r>
            <a:r>
              <a:rPr lang="hr-HR" sz="2800" b="1" dirty="0" smtClean="0"/>
              <a:t>može se zatražiti trajno zadržavanje zvanja</a:t>
            </a:r>
          </a:p>
          <a:p>
            <a:pPr>
              <a:spcAft>
                <a:spcPts val="2400"/>
              </a:spcAft>
              <a:buFont typeface="Arial" panose="020B0604020202020204" pitchFamily="34" charset="0"/>
              <a:buChar char="•"/>
            </a:pPr>
            <a:r>
              <a:rPr lang="hr-HR" sz="2800" b="1" dirty="0" smtClean="0"/>
              <a:t>Briše se rok podnošenja zahtjeva do 1.4. i rok za predaju je 4 mjeseca prije isteka prethodnog napredovanja </a:t>
            </a:r>
            <a:r>
              <a:rPr lang="hr-HR" sz="2400" b="1" i="1" dirty="0">
                <a:solidFill>
                  <a:srgbClr val="FFFF00"/>
                </a:solidFill>
              </a:rPr>
              <a:t>( prijedlogu izmjene je bilo 6 mjeseci)</a:t>
            </a: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0516" y="528683"/>
            <a:ext cx="703824" cy="7079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67989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a citiranje">
  <a:themeElements>
    <a:clrScheme name="Za citiranj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Za citiranj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a citiranj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Za citiranje</Template>
  <TotalTime>1974</TotalTime>
  <Words>837</Words>
  <Application>Microsoft Office PowerPoint</Application>
  <PresentationFormat>Široki zaslon</PresentationFormat>
  <Paragraphs>54</Paragraphs>
  <Slides>12</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12</vt:i4>
      </vt:variant>
    </vt:vector>
  </HeadingPairs>
  <TitlesOfParts>
    <vt:vector size="17" baseType="lpstr">
      <vt:lpstr>Arial</vt:lpstr>
      <vt:lpstr>Calibri</vt:lpstr>
      <vt:lpstr>Century Gothic</vt:lpstr>
      <vt:lpstr>Wingdings 2</vt:lpstr>
      <vt:lpstr>Za citiranje</vt:lpstr>
      <vt:lpstr>Program  „Potpora edukaciji i napredovanju nastavnika”  Izmjena pravilnika o napredovanju</vt:lpstr>
      <vt:lpstr>Izmjena pravilnika o napredovanju</vt:lpstr>
      <vt:lpstr>Izmjene i dopune</vt:lpstr>
      <vt:lpstr>Izmjene i dopune</vt:lpstr>
      <vt:lpstr>Izmjene i dopune</vt:lpstr>
      <vt:lpstr>Postupak napredovanja</vt:lpstr>
      <vt:lpstr>Postupak napredovanja</vt:lpstr>
      <vt:lpstr>Postupak napredovanja</vt:lpstr>
      <vt:lpstr>Postupak napredovanja</vt:lpstr>
      <vt:lpstr>Postupak napredovanja</vt:lpstr>
      <vt:lpstr>Prijelazne odredbe</vt:lpstr>
      <vt:lpstr>Shema postupka napredovanja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„Potpora edukaciji i napredovanju nastavnika”  Postupak napredovanja prema „novom” pravilniku</dc:title>
  <dc:creator>Korisnik</dc:creator>
  <cp:lastModifiedBy>Korisnik</cp:lastModifiedBy>
  <cp:revision>160</cp:revision>
  <dcterms:created xsi:type="dcterms:W3CDTF">2020-08-28T18:38:11Z</dcterms:created>
  <dcterms:modified xsi:type="dcterms:W3CDTF">2021-04-07T16:01:32Z</dcterms:modified>
</cp:coreProperties>
</file>